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0"/>
  </p:notesMasterIdLst>
  <p:handoutMasterIdLst>
    <p:handoutMasterId r:id="rId11"/>
  </p:handoutMasterIdLst>
  <p:sldIdLst>
    <p:sldId id="270" r:id="rId2"/>
    <p:sldId id="285" r:id="rId3"/>
    <p:sldId id="272" r:id="rId4"/>
    <p:sldId id="286" r:id="rId5"/>
    <p:sldId id="287" r:id="rId6"/>
    <p:sldId id="289" r:id="rId7"/>
    <p:sldId id="291" r:id="rId8"/>
    <p:sldId id="290" r:id="rId9"/>
  </p:sldIdLst>
  <p:sldSz cx="9540875" cy="7380288"/>
  <p:notesSz cx="6888163" cy="10020300"/>
  <p:defaultTextStyle>
    <a:defPPr>
      <a:defRPr lang="ru-RU"/>
    </a:defPPr>
    <a:lvl1pPr marL="0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443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887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0330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773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7216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00660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4103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7546" algn="l" defTabSz="96688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77" autoAdjust="0"/>
    <p:restoredTop sz="98221" autoAdjust="0"/>
  </p:normalViewPr>
  <p:slideViewPr>
    <p:cSldViewPr>
      <p:cViewPr>
        <p:scale>
          <a:sx n="100" d="100"/>
          <a:sy n="100" d="100"/>
        </p:scale>
        <p:origin x="125" y="634"/>
      </p:cViewPr>
      <p:guideLst>
        <p:guide orient="horz" pos="2325"/>
        <p:guide pos="3005"/>
      </p:guideLst>
    </p:cSldViewPr>
  </p:slideViewPr>
  <p:outlineViewPr>
    <p:cViewPr>
      <p:scale>
        <a:sx n="33" d="100"/>
        <a:sy n="33" d="100"/>
      </p:scale>
      <p:origin x="0" y="896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r">
              <a:defRPr sz="1200"/>
            </a:lvl1pPr>
          </a:lstStyle>
          <a:p>
            <a:fld id="{A6679363-B796-4F9C-BAF0-942A7F623C6F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r">
              <a:defRPr sz="1200"/>
            </a:lvl1pPr>
          </a:lstStyle>
          <a:p>
            <a:fld id="{E75DFBA6-E5D4-4D29-84AB-B78AB976E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626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r">
              <a:defRPr sz="1200"/>
            </a:lvl1pPr>
          </a:lstStyle>
          <a:p>
            <a:fld id="{365C8AE7-1BA9-443E-A748-DBB8E8AC61CA}" type="datetimeFigureOut">
              <a:rPr lang="ru-RU" smtClean="0"/>
              <a:t>26.02.2018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50888"/>
            <a:ext cx="48593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6" tIns="45993" rIns="91986" bIns="459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1986" tIns="45993" rIns="91986" bIns="4599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r">
              <a:defRPr sz="1200"/>
            </a:lvl1pPr>
          </a:lstStyle>
          <a:p>
            <a:fld id="{D4B204DD-95D7-4FE1-8B15-1CEE300B2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22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3443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6887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50330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33773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17216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00660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4103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67546" algn="l" defTabSz="966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204DD-95D7-4FE1-8B15-1CEE300B212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03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38522" y="246010"/>
            <a:ext cx="9073372" cy="6494653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20852" y="5761707"/>
            <a:ext cx="9101995" cy="143299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5566" y="1722067"/>
            <a:ext cx="8109744" cy="1915677"/>
          </a:xfrm>
        </p:spPr>
        <p:txBody>
          <a:bodyPr anchor="b">
            <a:normAutofit/>
          </a:bodyPr>
          <a:lstStyle>
            <a:lvl1pPr>
              <a:defRPr sz="47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131" y="3826817"/>
            <a:ext cx="6678613" cy="158539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rgbClr val="FFFFFF"/>
                </a:solidFill>
              </a:defRPr>
            </a:lvl1pPr>
            <a:lvl2pPr marL="483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7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00536-E297-4693-BD7D-AD79AFBA608A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0495-D265-4A3B-AD0E-E70FE53DC57F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38522" y="246010"/>
            <a:ext cx="9073372" cy="1535100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CA04-B02F-4BE4-AA00-56773851817C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20852" y="768582"/>
            <a:ext cx="9101995" cy="143299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7134" y="1558061"/>
            <a:ext cx="2146697" cy="4829077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7044" y="1558061"/>
            <a:ext cx="6281076" cy="4829078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3743-C2CD-4382-B757-A3FB4833F894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38522" y="246010"/>
            <a:ext cx="9073372" cy="5097319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309914" y="4523727"/>
            <a:ext cx="3001274" cy="76840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6689" tIns="48344" rIns="96689" bIns="4834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733006" y="4385654"/>
            <a:ext cx="5785162" cy="914882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6689" tIns="48344" rIns="96689" bIns="4834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951502" y="4398860"/>
            <a:ext cx="5705306" cy="833239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6689" tIns="48344" rIns="96689" bIns="4834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852957" y="4384454"/>
            <a:ext cx="3451576" cy="70116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6689" tIns="48344" rIns="96689" bIns="4834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20852" y="4367644"/>
            <a:ext cx="9101995" cy="143115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6689" tIns="48344" rIns="96689" bIns="4834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81" y="2651179"/>
            <a:ext cx="8109744" cy="1640064"/>
          </a:xfrm>
        </p:spPr>
        <p:txBody>
          <a:bodyPr anchor="t">
            <a:normAutofit/>
          </a:bodyPr>
          <a:lstStyle>
            <a:lvl1pPr algn="ctr">
              <a:defRPr sz="47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6713" y="1546921"/>
            <a:ext cx="6696281" cy="1011374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>
                <a:solidFill>
                  <a:srgbClr val="FFFFFF"/>
                </a:solidFill>
              </a:defRPr>
            </a:lvl1pPr>
            <a:lvl2pPr marL="4834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88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3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7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72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6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41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A518-CC7F-4343-BE79-20D74F54F911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DB9C-3555-43BF-B066-5EAC126E205D}" type="datetime1">
              <a:rPr lang="ru-RU" smtClean="0"/>
              <a:t>26.02.2018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06024" y="2883232"/>
            <a:ext cx="3988086" cy="3709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6764" y="2883232"/>
            <a:ext cx="3988086" cy="37098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025" y="2882072"/>
            <a:ext cx="3988086" cy="688485"/>
          </a:xfrm>
        </p:spPr>
        <p:txBody>
          <a:bodyPr anchor="ctr"/>
          <a:lstStyle>
            <a:lvl1pPr marL="0" indent="0" algn="ctr">
              <a:buNone/>
              <a:defRPr sz="2500" b="0">
                <a:solidFill>
                  <a:schemeClr val="tx2"/>
                </a:solidFill>
                <a:latin typeface="+mj-lt"/>
              </a:defRPr>
            </a:lvl1pPr>
            <a:lvl2pPr marL="483443" indent="0">
              <a:buNone/>
              <a:defRPr sz="2100" b="1"/>
            </a:lvl2pPr>
            <a:lvl3pPr marL="966887" indent="0">
              <a:buNone/>
              <a:defRPr sz="1900" b="1"/>
            </a:lvl3pPr>
            <a:lvl4pPr marL="1450330" indent="0">
              <a:buNone/>
              <a:defRPr sz="1700" b="1"/>
            </a:lvl4pPr>
            <a:lvl5pPr marL="1933773" indent="0">
              <a:buNone/>
              <a:defRPr sz="1700" b="1"/>
            </a:lvl5pPr>
            <a:lvl6pPr marL="2417216" indent="0">
              <a:buNone/>
              <a:defRPr sz="1700" b="1"/>
            </a:lvl6pPr>
            <a:lvl7pPr marL="2900660" indent="0">
              <a:buNone/>
              <a:defRPr sz="1700" b="1"/>
            </a:lvl7pPr>
            <a:lvl8pPr marL="3384103" indent="0">
              <a:buNone/>
              <a:defRPr sz="1700" b="1"/>
            </a:lvl8pPr>
            <a:lvl9pPr marL="386754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731" y="3690145"/>
            <a:ext cx="3985856" cy="2902572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9945" y="2882071"/>
            <a:ext cx="3988086" cy="688485"/>
          </a:xfrm>
        </p:spPr>
        <p:txBody>
          <a:bodyPr anchor="ctr"/>
          <a:lstStyle>
            <a:lvl1pPr marL="0" indent="0" algn="ctr">
              <a:buNone/>
              <a:defRPr sz="2500" b="0" i="0">
                <a:solidFill>
                  <a:schemeClr val="tx2"/>
                </a:solidFill>
                <a:latin typeface="+mj-lt"/>
              </a:defRPr>
            </a:lvl1pPr>
            <a:lvl2pPr marL="483443" indent="0">
              <a:buNone/>
              <a:defRPr sz="2100" b="1"/>
            </a:lvl2pPr>
            <a:lvl3pPr marL="966887" indent="0">
              <a:buNone/>
              <a:defRPr sz="1900" b="1"/>
            </a:lvl3pPr>
            <a:lvl4pPr marL="1450330" indent="0">
              <a:buNone/>
              <a:defRPr sz="1700" b="1"/>
            </a:lvl4pPr>
            <a:lvl5pPr marL="1933773" indent="0">
              <a:buNone/>
              <a:defRPr sz="1700" b="1"/>
            </a:lvl5pPr>
            <a:lvl6pPr marL="2417216" indent="0">
              <a:buNone/>
              <a:defRPr sz="1700" b="1"/>
            </a:lvl6pPr>
            <a:lvl7pPr marL="2900660" indent="0">
              <a:buNone/>
              <a:defRPr sz="1700" b="1"/>
            </a:lvl7pPr>
            <a:lvl8pPr marL="3384103" indent="0">
              <a:buNone/>
              <a:defRPr sz="1700" b="1"/>
            </a:lvl8pPr>
            <a:lvl9pPr marL="386754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6632" y="3690145"/>
            <a:ext cx="3988086" cy="2902572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2BF7-6BC4-47EB-A2B4-D0B905E00981}" type="datetime1">
              <a:rPr lang="ru-RU" smtClean="0"/>
              <a:t>26.02.2018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C876B-8F1E-4715-98F9-E8AFD82C77F3}" type="datetime1">
              <a:rPr lang="ru-RU" smtClean="0"/>
              <a:t>26.02.2018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38522" y="246010"/>
            <a:ext cx="9073372" cy="1535100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20852" y="768582"/>
            <a:ext cx="9101995" cy="143115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7A97-2942-4B40-B4B3-15569EBA4B66}" type="datetime1">
              <a:rPr lang="ru-RU" smtClean="0"/>
              <a:t>26.02.2018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38522" y="246010"/>
            <a:ext cx="9073372" cy="1535100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75CB-AD3E-4A69-94D5-55F937287CE0}" type="datetime1">
              <a:rPr lang="ru-RU" smtClean="0"/>
              <a:t>26.02.2018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087" y="3854151"/>
            <a:ext cx="3498321" cy="205008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34"/>
              </a:spcAft>
              <a:buNone/>
              <a:defRPr sz="1900">
                <a:solidFill>
                  <a:schemeClr val="tx2"/>
                </a:solidFill>
              </a:defRPr>
            </a:lvl1pPr>
            <a:lvl2pPr marL="483443" indent="0">
              <a:buNone/>
              <a:defRPr sz="1300"/>
            </a:lvl2pPr>
            <a:lvl3pPr marL="966887" indent="0">
              <a:buNone/>
              <a:defRPr sz="1100"/>
            </a:lvl3pPr>
            <a:lvl4pPr marL="1450330" indent="0">
              <a:buNone/>
              <a:defRPr sz="1000"/>
            </a:lvl4pPr>
            <a:lvl5pPr marL="1933773" indent="0">
              <a:buNone/>
              <a:defRPr sz="1000"/>
            </a:lvl5pPr>
            <a:lvl6pPr marL="2417216" indent="0">
              <a:buNone/>
              <a:defRPr sz="1000"/>
            </a:lvl6pPr>
            <a:lvl7pPr marL="2900660" indent="0">
              <a:buNone/>
              <a:defRPr sz="1000"/>
            </a:lvl7pPr>
            <a:lvl8pPr marL="3384103" indent="0">
              <a:buNone/>
              <a:defRPr sz="1000"/>
            </a:lvl8pPr>
            <a:lvl9pPr marL="386754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20852" y="768582"/>
            <a:ext cx="9101995" cy="143299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54087" y="2460096"/>
            <a:ext cx="3498321" cy="1348133"/>
          </a:xfrm>
        </p:spPr>
        <p:txBody>
          <a:bodyPr anchor="b">
            <a:noAutofit/>
          </a:bodyPr>
          <a:lstStyle>
            <a:lvl1pPr algn="l">
              <a:defRPr sz="3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3870" y="1968077"/>
            <a:ext cx="4073524" cy="4100160"/>
          </a:xfrm>
        </p:spPr>
        <p:txBody>
          <a:bodyPr anchor="ctr"/>
          <a:lstStyle>
            <a:lvl1pPr>
              <a:buClr>
                <a:schemeClr val="bg1"/>
              </a:buClr>
              <a:defRPr sz="23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1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9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7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700">
                <a:solidFill>
                  <a:schemeClr val="tx2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38522" y="246010"/>
            <a:ext cx="9073372" cy="6494653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20852" y="5761707"/>
            <a:ext cx="9101995" cy="143299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5708" y="364459"/>
            <a:ext cx="3978124" cy="2614992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9633" y="2997673"/>
            <a:ext cx="3984199" cy="2605880"/>
          </a:xfrm>
        </p:spPr>
        <p:txBody>
          <a:bodyPr>
            <a:normAutofit/>
          </a:bodyPr>
          <a:lstStyle>
            <a:lvl1pPr marL="0" indent="0">
              <a:buNone/>
              <a:defRPr sz="1900">
                <a:solidFill>
                  <a:srgbClr val="FFFFFF"/>
                </a:solidFill>
              </a:defRPr>
            </a:lvl1pPr>
            <a:lvl2pPr marL="483443" indent="0">
              <a:buNone/>
              <a:defRPr sz="1300"/>
            </a:lvl2pPr>
            <a:lvl3pPr marL="966887" indent="0">
              <a:buNone/>
              <a:defRPr sz="1100"/>
            </a:lvl3pPr>
            <a:lvl4pPr marL="1450330" indent="0">
              <a:buNone/>
              <a:defRPr sz="1000"/>
            </a:lvl4pPr>
            <a:lvl5pPr marL="1933773" indent="0">
              <a:buNone/>
              <a:defRPr sz="1000"/>
            </a:lvl5pPr>
            <a:lvl6pPr marL="2417216" indent="0">
              <a:buNone/>
              <a:defRPr sz="1000"/>
            </a:lvl6pPr>
            <a:lvl7pPr marL="2900660" indent="0">
              <a:buNone/>
              <a:defRPr sz="1000"/>
            </a:lvl7pPr>
            <a:lvl8pPr marL="3384103" indent="0">
              <a:buNone/>
              <a:defRPr sz="1000"/>
            </a:lvl8pPr>
            <a:lvl9pPr marL="386754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C9B1-8505-4A41-9091-0DA544D732E1}" type="datetime1">
              <a:rPr lang="ru-RU" smtClean="0"/>
              <a:t>26.02.2018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74580" y="1476058"/>
            <a:ext cx="3720941" cy="3148923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  <a:lvl2pPr marL="483443" indent="0">
              <a:buNone/>
              <a:defRPr sz="3000"/>
            </a:lvl2pPr>
            <a:lvl3pPr marL="966887" indent="0">
              <a:buNone/>
              <a:defRPr sz="2500"/>
            </a:lvl3pPr>
            <a:lvl4pPr marL="1450330" indent="0">
              <a:buNone/>
              <a:defRPr sz="2100"/>
            </a:lvl4pPr>
            <a:lvl5pPr marL="1933773" indent="0">
              <a:buNone/>
              <a:defRPr sz="2100"/>
            </a:lvl5pPr>
            <a:lvl6pPr marL="2417216" indent="0">
              <a:buNone/>
              <a:defRPr sz="2100"/>
            </a:lvl6pPr>
            <a:lvl7pPr marL="2900660" indent="0">
              <a:buNone/>
              <a:defRPr sz="2100"/>
            </a:lvl7pPr>
            <a:lvl8pPr marL="3384103" indent="0">
              <a:buNone/>
              <a:defRPr sz="2100"/>
            </a:lvl8pPr>
            <a:lvl9pPr marL="3867546" indent="0">
              <a:buNone/>
              <a:defRPr sz="21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38522" y="246009"/>
            <a:ext cx="9073372" cy="265690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20852" y="1807330"/>
            <a:ext cx="9101995" cy="143115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7044" y="364094"/>
            <a:ext cx="8586788" cy="1348133"/>
          </a:xfrm>
          <a:prstGeom prst="rect">
            <a:avLst/>
          </a:prstGeom>
        </p:spPr>
        <p:txBody>
          <a:bodyPr vert="horz" lIns="96689" tIns="48344" rIns="96689" bIns="4834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87790" y="6726161"/>
            <a:ext cx="3951043" cy="392932"/>
          </a:xfrm>
          <a:prstGeom prst="rect">
            <a:avLst/>
          </a:prstGeom>
        </p:spPr>
        <p:txBody>
          <a:bodyPr vert="horz" lIns="96689" tIns="48344" rIns="96689" bIns="48344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D3F6545-99D4-46D8-97AE-234221DA1ECA}" type="datetime1">
              <a:rPr lang="ru-RU" smtClean="0"/>
              <a:t>26.02.2018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2043" y="6726161"/>
            <a:ext cx="3951044" cy="392932"/>
          </a:xfrm>
          <a:prstGeom prst="rect">
            <a:avLst/>
          </a:prstGeom>
        </p:spPr>
        <p:txBody>
          <a:bodyPr vert="horz" lIns="96689" tIns="48344" rIns="96689" bIns="48344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64313" y="6726160"/>
            <a:ext cx="1212252" cy="392932"/>
          </a:xfrm>
          <a:prstGeom prst="rect">
            <a:avLst/>
          </a:prstGeom>
        </p:spPr>
        <p:txBody>
          <a:bodyPr vert="horz" lIns="96689" tIns="48344" rIns="96689" bIns="48344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00C457A-1B00-45FB-8ACC-13CCB8A5EE7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918" y="2879224"/>
            <a:ext cx="7729875" cy="3713492"/>
          </a:xfrm>
          <a:prstGeom prst="rect">
            <a:avLst/>
          </a:prstGeom>
        </p:spPr>
        <p:txBody>
          <a:bodyPr vert="horz" lIns="96689" tIns="48344" rIns="96689" bIns="4834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66887" rtl="0" eaLnBrk="1" latinLnBrk="0" hangingPunct="1">
        <a:spcBef>
          <a:spcPct val="0"/>
        </a:spcBef>
        <a:buNone/>
        <a:defRPr sz="47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90066" indent="-290066" algn="l" defTabSz="96688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500" kern="1200">
          <a:solidFill>
            <a:schemeClr val="tx2"/>
          </a:solidFill>
          <a:latin typeface="+mn-lt"/>
          <a:ea typeface="+mn-ea"/>
          <a:cs typeface="+mn-cs"/>
        </a:defRPr>
      </a:lvl1pPr>
      <a:lvl2pPr marL="609340" indent="-290066" algn="l" defTabSz="96688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904778" indent="-241722" algn="l" defTabSz="96688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100" kern="1200">
          <a:solidFill>
            <a:schemeClr val="tx2"/>
          </a:solidFill>
          <a:latin typeface="+mn-lt"/>
          <a:ea typeface="+mn-ea"/>
          <a:cs typeface="+mn-cs"/>
        </a:defRPr>
      </a:lvl3pPr>
      <a:lvl4pPr marL="1208608" indent="-241722" algn="l" defTabSz="96688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900" kern="1200">
          <a:solidFill>
            <a:schemeClr val="tx2"/>
          </a:solidFill>
          <a:latin typeface="+mn-lt"/>
          <a:ea typeface="+mn-ea"/>
          <a:cs typeface="+mn-cs"/>
        </a:defRPr>
      </a:lvl4pPr>
      <a:lvl5pPr marL="1547018" indent="-241722" algn="l" defTabSz="966887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429" indent="-241722" algn="l" defTabSz="966887" rtl="0" eaLnBrk="1" latinLnBrk="0" hangingPunct="1">
        <a:spcBef>
          <a:spcPts val="406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6pPr>
      <a:lvl7pPr marL="2223839" indent="-241722" algn="l" defTabSz="966887" rtl="0" eaLnBrk="1" latinLnBrk="0" hangingPunct="1">
        <a:spcBef>
          <a:spcPts val="406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7pPr>
      <a:lvl8pPr marL="2562249" indent="-241722" algn="l" defTabSz="966887" rtl="0" eaLnBrk="1" latinLnBrk="0" hangingPunct="1">
        <a:spcBef>
          <a:spcPts val="406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900660" indent="-241722" algn="l" defTabSz="966887" rtl="0" eaLnBrk="1" latinLnBrk="0" hangingPunct="1">
        <a:spcBef>
          <a:spcPts val="406"/>
        </a:spcBef>
        <a:buClr>
          <a:schemeClr val="accent1"/>
        </a:buClr>
        <a:buFont typeface="Symbol" pitchFamily="18" charset="2"/>
        <a:buChar char="*"/>
        <a:defRPr sz="15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43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887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330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773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216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660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103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546" algn="l" defTabSz="96688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05500" y="1675354"/>
            <a:ext cx="7729875" cy="4917363"/>
          </a:xfrm>
        </p:spPr>
        <p:txBody>
          <a:bodyPr anchor="ctr">
            <a:normAutofit/>
          </a:bodyPr>
          <a:lstStyle/>
          <a:p>
            <a:r>
              <a:rPr lang="ru-RU" sz="24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Инвентаризация</a:t>
            </a:r>
          </a:p>
          <a:p>
            <a:r>
              <a:rPr lang="ru-RU" sz="24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Судебная работа</a:t>
            </a:r>
          </a:p>
          <a:p>
            <a:r>
              <a:rPr lang="ru-RU" sz="24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Работа с государственными органами</a:t>
            </a:r>
          </a:p>
          <a:p>
            <a:r>
              <a:rPr lang="ru-RU" sz="24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Подготовка к строительству</a:t>
            </a:r>
            <a:endParaRPr lang="ru-RU" sz="24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Схема инвестирования</a:t>
            </a:r>
          </a:p>
          <a:p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Программа инвестиций</a:t>
            </a:r>
          </a:p>
          <a:p>
            <a:endParaRPr lang="ru-RU" sz="24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ru-RU" sz="24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СТРУКТУРА ДЕРЕВА ЦЕЛЕЙ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28623" y="6957379"/>
            <a:ext cx="1212252" cy="392932"/>
          </a:xfrm>
        </p:spPr>
        <p:txBody>
          <a:bodyPr vert="horz" lIns="96689" tIns="48344" rIns="96689" bIns="48344" rtlCol="0" anchor="b"/>
          <a:lstStyle/>
          <a:p>
            <a:pPr algn="r"/>
            <a:fld id="{800C457A-1B00-45FB-8ACC-13CCB8A5EE79}" type="slidenum">
              <a:rPr lang="ru-RU" sz="2100" b="1"/>
              <a:pPr algn="r"/>
              <a:t>1</a:t>
            </a:fld>
            <a:endParaRPr lang="ru-RU" sz="2100" b="1" dirty="0"/>
          </a:p>
        </p:txBody>
      </p:sp>
    </p:spTree>
    <p:extLst>
      <p:ext uri="{BB962C8B-B14F-4D97-AF65-F5344CB8AC3E}">
        <p14:creationId xmlns:p14="http://schemas.microsoft.com/office/powerpoint/2010/main" val="374859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2703" y="357990"/>
            <a:ext cx="8586788" cy="542379"/>
          </a:xfrm>
          <a:ln w="38100">
            <a:solidFill>
              <a:schemeClr val="tx1"/>
            </a:solidFill>
          </a:ln>
        </p:spPr>
        <p:txBody>
          <a:bodyPr vert="horz" anchor="ctr">
            <a:normAutofit fontScale="97500"/>
          </a:bodyPr>
          <a:lstStyle/>
          <a:p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к строительству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970067" y="1187025"/>
            <a:ext cx="1899561" cy="798928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правоустанавливающей и исходно-разрешительной документации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endParaRPr lang="ru-RU" sz="8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954013" y="1168337"/>
            <a:ext cx="1728192" cy="7650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750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Анализ структуры собственности организации, установление требований кредиторов в рамках дела о банкротстве </a:t>
            </a:r>
            <a:endParaRPr lang="ru-RU" sz="1200" b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46501" y="3196547"/>
            <a:ext cx="1872208" cy="77291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6786661" y="3995188"/>
            <a:ext cx="0" cy="749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3859649" y="900369"/>
            <a:ext cx="1" cy="312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1464189" y="900369"/>
            <a:ext cx="10793" cy="310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348495" y="2289917"/>
            <a:ext cx="1876393" cy="76806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375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Выбор подрядной организации и согласование договоров на выполнение строительно-монтажных работ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02505" y="2172200"/>
            <a:ext cx="1872208" cy="7650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600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Прохождение государственной экспертизы разработанной проектной документации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55987" y="3236699"/>
            <a:ext cx="186395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buClr>
                <a:srgbClr val="31B6FD"/>
              </a:buClr>
              <a:buSzPct val="100000"/>
            </a:pPr>
            <a:r>
              <a:rPr lang="ru-RU" sz="12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</a:t>
            </a:r>
            <a:r>
              <a:rPr lang="ru-RU" sz="10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разрешения</a:t>
            </a:r>
            <a:r>
              <a:rPr lang="ru-RU" sz="10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0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</a:t>
            </a:r>
            <a:endParaRPr lang="ru-RU" sz="1200" dirty="0">
              <a:ln w="10541" cmpd="sng">
                <a:solidFill>
                  <a:prstClr val="black"/>
                </a:solidFill>
                <a:prstDash val="solid"/>
              </a:ln>
              <a:solidFill>
                <a:srgbClr val="C6E7FC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 стрелкой 37"/>
          <p:cNvCxnSpPr>
            <a:endCxn id="25" idx="0"/>
          </p:cNvCxnSpPr>
          <p:nvPr/>
        </p:nvCxnSpPr>
        <p:spPr>
          <a:xfrm flipH="1">
            <a:off x="6282605" y="2937550"/>
            <a:ext cx="10718" cy="2589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895423" y="1978464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6282605" y="4770263"/>
            <a:ext cx="3024336" cy="57523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Строительство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120144" y="2547603"/>
            <a:ext cx="342876" cy="36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2" name="Прямая со стрелкой 51"/>
          <p:cNvCxnSpPr/>
          <p:nvPr/>
        </p:nvCxnSpPr>
        <p:spPr>
          <a:xfrm>
            <a:off x="8372334" y="3067048"/>
            <a:ext cx="3589" cy="166320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Текст 3"/>
          <p:cNvSpPr txBox="1">
            <a:spLocks/>
          </p:cNvSpPr>
          <p:nvPr/>
        </p:nvSpPr>
        <p:spPr>
          <a:xfrm>
            <a:off x="2970237" y="2328493"/>
            <a:ext cx="1899561" cy="95310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2500" lnSpcReduction="10000"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Выполнение проектно-изыскательских работ на строительство многоквартирного жилого дома по адресу: </a:t>
            </a:r>
            <a:r>
              <a:rPr lang="ru-RU" sz="100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г.Краснодар</a:t>
            </a: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ул. Красных Партизан,46. Получение технических условий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67" name="Прямая со стрелкой 66"/>
          <p:cNvCxnSpPr/>
          <p:nvPr/>
        </p:nvCxnSpPr>
        <p:spPr>
          <a:xfrm flipH="1">
            <a:off x="3414493" y="3978174"/>
            <a:ext cx="253626" cy="254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Текст 3"/>
          <p:cNvSpPr txBox="1">
            <a:spLocks/>
          </p:cNvSpPr>
          <p:nvPr/>
        </p:nvSpPr>
        <p:spPr>
          <a:xfrm>
            <a:off x="2970237" y="3456618"/>
            <a:ext cx="1872208" cy="5215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Заключение договоров с  ресурсоснабжающими организациями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77" name="Прямая со стрелкой 76"/>
          <p:cNvCxnSpPr>
            <a:stCxn id="61" idx="2"/>
          </p:cNvCxnSpPr>
          <p:nvPr/>
        </p:nvCxnSpPr>
        <p:spPr>
          <a:xfrm flipH="1">
            <a:off x="3884966" y="3281602"/>
            <a:ext cx="35052" cy="1750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Текст 3"/>
          <p:cNvSpPr txBox="1">
            <a:spLocks/>
          </p:cNvSpPr>
          <p:nvPr/>
        </p:nvSpPr>
        <p:spPr>
          <a:xfrm>
            <a:off x="229961" y="3687662"/>
            <a:ext cx="1448104" cy="156620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5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Анализ доходной и расходной части реализации проекта. Подготовка обоснования необходимости выделения компенсационного участка</a:t>
            </a:r>
            <a:endParaRPr lang="ru-RU" sz="105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662229" y="1959664"/>
            <a:ext cx="0" cy="42507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Текст 3"/>
          <p:cNvSpPr txBox="1">
            <a:spLocks/>
          </p:cNvSpPr>
          <p:nvPr/>
        </p:nvSpPr>
        <p:spPr>
          <a:xfrm>
            <a:off x="1829241" y="4131917"/>
            <a:ext cx="1575476" cy="5215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Электроснабжение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5" name="Текст 3"/>
          <p:cNvSpPr txBox="1">
            <a:spLocks/>
          </p:cNvSpPr>
          <p:nvPr/>
        </p:nvSpPr>
        <p:spPr>
          <a:xfrm>
            <a:off x="1841928" y="4747914"/>
            <a:ext cx="1575476" cy="5215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Водоснабжение и водоотведение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6" name="Текст 3"/>
          <p:cNvSpPr txBox="1">
            <a:spLocks/>
          </p:cNvSpPr>
          <p:nvPr/>
        </p:nvSpPr>
        <p:spPr>
          <a:xfrm>
            <a:off x="2531555" y="5562352"/>
            <a:ext cx="1574915" cy="5215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Теплоснабжение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90" name="Прямая со стрелкой 89"/>
          <p:cNvCxnSpPr>
            <a:stCxn id="68" idx="2"/>
          </p:cNvCxnSpPr>
          <p:nvPr/>
        </p:nvCxnSpPr>
        <p:spPr>
          <a:xfrm flipH="1">
            <a:off x="3403775" y="3978174"/>
            <a:ext cx="502566" cy="9058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flipH="1">
            <a:off x="3541306" y="3978174"/>
            <a:ext cx="581059" cy="15841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Текст 3"/>
          <p:cNvSpPr txBox="1">
            <a:spLocks/>
          </p:cNvSpPr>
          <p:nvPr/>
        </p:nvSpPr>
        <p:spPr>
          <a:xfrm>
            <a:off x="4227696" y="4760906"/>
            <a:ext cx="1574915" cy="73996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Слаботочные и низкочастотные  (оптоволокно) сети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7" name="Прямая со стрелкой 106"/>
          <p:cNvCxnSpPr/>
          <p:nvPr/>
        </p:nvCxnSpPr>
        <p:spPr>
          <a:xfrm>
            <a:off x="4227696" y="3969466"/>
            <a:ext cx="199362" cy="8007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Текст 3"/>
          <p:cNvSpPr txBox="1">
            <a:spLocks/>
          </p:cNvSpPr>
          <p:nvPr/>
        </p:nvSpPr>
        <p:spPr>
          <a:xfrm>
            <a:off x="474866" y="2415536"/>
            <a:ext cx="2376264" cy="83018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Выполнения анализа внешних рисков и рисков инвестиционной фазы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665981" y="3281602"/>
            <a:ext cx="0" cy="435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662998" y="3281604"/>
            <a:ext cx="1307239" cy="7135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Текст 3"/>
          <p:cNvSpPr txBox="1">
            <a:spLocks/>
          </p:cNvSpPr>
          <p:nvPr/>
        </p:nvSpPr>
        <p:spPr>
          <a:xfrm>
            <a:off x="298192" y="5922392"/>
            <a:ext cx="1574915" cy="108012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55000" lnSpcReduction="20000"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7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Подготовка заявление в администрацию Краснодарского края и МО </a:t>
            </a:r>
            <a:r>
              <a:rPr lang="ru-RU" sz="170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г.Краснодар</a:t>
            </a:r>
            <a:r>
              <a:rPr lang="ru-RU" sz="17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на выделение компенсационного участка для инвестора с целью покрытия затрат на завершение строительства  ЖК « Багратион</a:t>
            </a: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693787" y="5269470"/>
            <a:ext cx="0" cy="6529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964016" y="2408293"/>
            <a:ext cx="342876" cy="53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2703" y="357990"/>
            <a:ext cx="8822230" cy="542379"/>
          </a:xfrm>
          <a:ln w="38100">
            <a:solidFill>
              <a:schemeClr val="tx1"/>
            </a:solidFill>
          </a:ln>
        </p:spPr>
        <p:txBody>
          <a:bodyPr vert="horz" anchor="ctr">
            <a:normAutofit fontScale="97500"/>
          </a:bodyPr>
          <a:lstStyle/>
          <a:p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Судебная работа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25871" y="2256060"/>
            <a:ext cx="1429579" cy="808073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ru-RU" sz="10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Установление требований кредиторов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921823" y="2264623"/>
            <a:ext cx="1458584" cy="808073"/>
          </a:xfr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2500" lnSpcReduction="10000"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Получение разрешения на строительство в случае получения отказа от администрации МО </a:t>
            </a:r>
            <a:r>
              <a:rPr lang="ru-RU" sz="100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г.Краснодар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609107" y="1213368"/>
            <a:ext cx="6536639" cy="7650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Арбитражный суд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1197578" y="1978464"/>
            <a:ext cx="714789" cy="2357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6" idx="0"/>
          </p:cNvCxnSpPr>
          <p:nvPr/>
        </p:nvCxnSpPr>
        <p:spPr>
          <a:xfrm>
            <a:off x="4140914" y="1980951"/>
            <a:ext cx="510201" cy="2836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613" y="1968723"/>
            <a:ext cx="521767" cy="45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68496" y="1974238"/>
            <a:ext cx="454675" cy="42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794786" y="2254592"/>
            <a:ext cx="1577800" cy="80954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 необходимости продление </a:t>
            </a:r>
            <a:r>
              <a:rPr lang="ru-RU" sz="10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срока внешнего </a:t>
            </a: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управления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956473" y="2287448"/>
            <a:ext cx="1111528" cy="80954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10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Взыскание дебиторской </a:t>
            </a: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задолженности при ее наличии 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28" name="Прямая со стрелкой 27"/>
          <p:cNvCxnSpPr>
            <a:stCxn id="4" idx="2"/>
          </p:cNvCxnSpPr>
          <p:nvPr/>
        </p:nvCxnSpPr>
        <p:spPr>
          <a:xfrm>
            <a:off x="940661" y="3064133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19853" y="3412896"/>
            <a:ext cx="1886288" cy="205956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-публикация поступившего требования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endParaRPr lang="ru-RU" sz="9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-анализ поступившего требования (проверка наличия договора в росреестре, реестре требований кредиторов)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endParaRPr lang="ru-RU" sz="9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подготовка возражений на включение требований в реестр (в случае отсутствия в росреестре, либо подозрения о сомнительности сделки – судебная экспертиза представленных документов)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250157" y="3421707"/>
            <a:ext cx="1486055" cy="205829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-подготовка отчета о проделанной работе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endParaRPr lang="ru-RU" sz="9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-подготовка плана внешнего управления (дальнейшие действия, согласно дорожной карты)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endParaRPr lang="ru-RU" sz="9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</a:pPr>
            <a:r>
              <a:rPr lang="ru-RU" sz="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-проведение собрания комитета кредиторов (утверждение ПВУ и отчета)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endParaRPr lang="ru-RU" sz="9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ходатайство в суд о продлении внешнего управления</a:t>
            </a: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2668928" y="3062867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4140914" y="3502839"/>
            <a:ext cx="1725001" cy="177148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105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ru-RU" sz="105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обращение в суд с заявлениями </a:t>
            </a:r>
            <a:r>
              <a:rPr lang="ru-RU" sz="105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  обжаловании отказа администрации МО </a:t>
            </a:r>
            <a:r>
              <a:rPr lang="ru-RU" sz="105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г.Краснодар</a:t>
            </a:r>
            <a:r>
              <a:rPr lang="ru-RU" sz="105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выдаче </a:t>
            </a:r>
            <a:r>
              <a:rPr lang="ru-RU" sz="105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разрешений на строительство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4923769" y="3096989"/>
            <a:ext cx="0" cy="4058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4764425" y="865321"/>
            <a:ext cx="123169" cy="3513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Прямоугольник 1035"/>
          <p:cNvSpPr/>
          <p:nvPr/>
        </p:nvSpPr>
        <p:spPr>
          <a:xfrm>
            <a:off x="7403448" y="3806008"/>
            <a:ext cx="1577281" cy="11076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</a:pPr>
            <a:r>
              <a:rPr lang="ru-RU" sz="17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Суд общей юрисдикции</a:t>
            </a:r>
          </a:p>
        </p:txBody>
      </p:sp>
      <p:pic>
        <p:nvPicPr>
          <p:cNvPr id="7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01136">
            <a:off x="8880006" y="4064521"/>
            <a:ext cx="377878" cy="374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Прямоугольник 78"/>
          <p:cNvSpPr/>
          <p:nvPr/>
        </p:nvSpPr>
        <p:spPr>
          <a:xfrm>
            <a:off x="7319499" y="2288896"/>
            <a:ext cx="1167438" cy="107270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10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Обжалование постановлений  (предписаний и т. д) в том числе по срокам давности</a:t>
            </a:r>
            <a:endParaRPr lang="ru-RU" sz="10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8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335" y="1958922"/>
            <a:ext cx="521767" cy="45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9272761" y="876557"/>
            <a:ext cx="31122" cy="33754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7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2703" y="357990"/>
            <a:ext cx="8586788" cy="542379"/>
          </a:xfrm>
          <a:ln w="38100">
            <a:solidFill>
              <a:schemeClr val="tx1"/>
            </a:solidFill>
          </a:ln>
        </p:spPr>
        <p:txBody>
          <a:bodyPr vert="horz" anchor="ctr">
            <a:normAutofit fontScale="97500"/>
          </a:bodyPr>
          <a:lstStyle/>
          <a:p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ИНВЕНТАРИЗАЦИЯ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93973" y="1187535"/>
            <a:ext cx="1899561" cy="798928"/>
          </a:xfr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 lnSpcReduction="10000"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Объект незавершенного строительства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1818109" y="3210097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4266381" y="880378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818109" y="885625"/>
            <a:ext cx="0" cy="312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426621" y="1189348"/>
            <a:ext cx="1660369" cy="76806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/>
          </a:bodyPr>
          <a:lstStyle/>
          <a:p>
            <a:pPr algn="ctr">
              <a:spcBef>
                <a:spcPct val="0"/>
              </a:spcBef>
            </a:pP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6900" y="1206070"/>
            <a:ext cx="1872208" cy="7650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160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Дебиторская задолженность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38" name="Прямая со стрелкой 37"/>
          <p:cNvCxnSpPr>
            <a:stCxn id="5" idx="2"/>
          </p:cNvCxnSpPr>
          <p:nvPr/>
        </p:nvCxnSpPr>
        <p:spPr>
          <a:xfrm>
            <a:off x="4353004" y="1971166"/>
            <a:ext cx="11237" cy="46855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7290717" y="900369"/>
            <a:ext cx="0" cy="3035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1818109" y="1957411"/>
            <a:ext cx="0" cy="4461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7002685" y="2403537"/>
            <a:ext cx="1687820" cy="81998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60000" lnSpcReduction="20000"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Анализ:</a:t>
            </a:r>
          </a:p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-требований кредиторов</a:t>
            </a:r>
            <a:b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-сведений из </a:t>
            </a:r>
            <a:r>
              <a:rPr lang="ru-RU" sz="160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Росреестра</a:t>
            </a:r>
            <a:endParaRPr lang="ru-RU" sz="1600" dirty="0" smtClean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-текущей задолженности (в </a:t>
            </a:r>
            <a:r>
              <a:rPr lang="ru-RU" sz="160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т.ч</a:t>
            </a: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адм. </a:t>
            </a:r>
            <a:r>
              <a:rPr lang="ru-RU" sz="16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ш</a:t>
            </a: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трафов)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52" name="Прямая со стрелкой 51"/>
          <p:cNvCxnSpPr>
            <a:stCxn id="2" idx="2"/>
            <a:endCxn id="50" idx="0"/>
          </p:cNvCxnSpPr>
          <p:nvPr/>
        </p:nvCxnSpPr>
        <p:spPr>
          <a:xfrm>
            <a:off x="7256806" y="1957411"/>
            <a:ext cx="589789" cy="4461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Текст 3"/>
          <p:cNvSpPr txBox="1">
            <a:spLocks/>
          </p:cNvSpPr>
          <p:nvPr/>
        </p:nvSpPr>
        <p:spPr>
          <a:xfrm>
            <a:off x="593973" y="2414063"/>
            <a:ext cx="1899561" cy="79892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</a:pPr>
            <a:endParaRPr lang="ru-RU" sz="11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93973" y="2508485"/>
            <a:ext cx="1775163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ct val="0"/>
              </a:spcBef>
            </a:pPr>
            <a:r>
              <a:rPr lang="ru-RU" sz="11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-нежилые помещения, </a:t>
            </a:r>
          </a:p>
          <a:p>
            <a:pPr lvl="0">
              <a:lnSpc>
                <a:spcPct val="80000"/>
              </a:lnSpc>
              <a:spcBef>
                <a:spcPct val="0"/>
              </a:spcBef>
            </a:pPr>
            <a:r>
              <a:rPr lang="ru-RU" sz="11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-оборудование </a:t>
            </a:r>
            <a:br>
              <a:rPr lang="ru-RU" sz="11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-квартиры</a:t>
            </a:r>
            <a:endParaRPr lang="ru-RU" sz="1100" dirty="0">
              <a:ln w="10541" cmpd="sng">
                <a:solidFill>
                  <a:prstClr val="black"/>
                </a:solidFill>
                <a:prstDash val="solid"/>
              </a:ln>
              <a:solidFill>
                <a:srgbClr val="C6E7FC">
                  <a:lumMod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93973" y="3573547"/>
            <a:ext cx="2006724" cy="115822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Анализ: </a:t>
            </a:r>
          </a:p>
          <a:p>
            <a:pPr>
              <a:spcBef>
                <a:spcPct val="0"/>
              </a:spcBef>
            </a:pPr>
            <a:r>
              <a:rPr lang="ru-RU" sz="11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</a:t>
            </a: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структуры </a:t>
            </a:r>
            <a:r>
              <a:rPr lang="ru-RU" sz="11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собственности, </a:t>
            </a:r>
            <a:endParaRPr lang="ru-RU" sz="1100" dirty="0" smtClean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sz="11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</a:t>
            </a: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требований </a:t>
            </a:r>
            <a:r>
              <a:rPr lang="ru-RU" sz="11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кредиторов в рамках дела о </a:t>
            </a: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банкротстве, </a:t>
            </a:r>
          </a:p>
          <a:p>
            <a:pPr>
              <a:spcBef>
                <a:spcPct val="0"/>
              </a:spcBef>
            </a:pPr>
            <a:r>
              <a:rPr lang="ru-RU" sz="11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</a:t>
            </a: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реестров заключенных договоров ДДУ</a:t>
            </a:r>
            <a:endParaRPr lang="ru-RU" sz="11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1805720" y="4749659"/>
            <a:ext cx="12389" cy="33591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665981" y="5085574"/>
            <a:ext cx="2094678" cy="80954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67500" lnSpcReduction="20000"/>
          </a:bodyPr>
          <a:lstStyle/>
          <a:p>
            <a:pPr>
              <a:spcBef>
                <a:spcPct val="0"/>
              </a:spcBef>
            </a:pPr>
            <a:r>
              <a:rPr lang="ru-RU" sz="16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Суд (обжалование требований </a:t>
            </a: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кредиторов, по сомнительным сделкам, при необходимости – судебная экспертиза) 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460532" y="1299359"/>
            <a:ext cx="16603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Кредиторская </a:t>
            </a:r>
            <a:r>
              <a:rPr lang="ru-RU" sz="1600" dirty="0">
                <a:ln w="10541" cmpd="sng">
                  <a:solidFill>
                    <a:prstClr val="black"/>
                  </a:solidFill>
                  <a:prstDash val="solid"/>
                </a:ln>
                <a:solidFill>
                  <a:srgbClr val="C6E7FC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3546301" y="2416473"/>
            <a:ext cx="2258093" cy="14896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Установление наличия или отсутствия дебиторской задолженности</a:t>
            </a:r>
            <a:endParaRPr lang="ru-RU" sz="11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</a:pPr>
            <a:endParaRPr lang="ru-RU" sz="8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74" name="Прямая со стрелкой 73"/>
          <p:cNvCxnSpPr>
            <a:endCxn id="75" idx="0"/>
          </p:cNvCxnSpPr>
          <p:nvPr/>
        </p:nvCxnSpPr>
        <p:spPr>
          <a:xfrm>
            <a:off x="4576266" y="3909503"/>
            <a:ext cx="17374" cy="10081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546301" y="4917616"/>
            <a:ext cx="2094678" cy="151961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 lnSpcReduction="10000"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УВД, ОБЭП, Прокуратура, СК: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-Розыск </a:t>
            </a:r>
            <a:r>
              <a:rPr lang="ru-RU" sz="16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изъятых </a:t>
            </a: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документов</a:t>
            </a:r>
          </a:p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-Возбуждение уголовных дел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60" name="Прямая со стрелкой 59"/>
          <p:cNvCxnSpPr>
            <a:endCxn id="75" idx="1"/>
          </p:cNvCxnSpPr>
          <p:nvPr/>
        </p:nvCxnSpPr>
        <p:spPr>
          <a:xfrm>
            <a:off x="2760659" y="5677421"/>
            <a:ext cx="785642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H="1">
            <a:off x="5640979" y="3236343"/>
            <a:ext cx="1461394" cy="265877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5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2703" y="357990"/>
            <a:ext cx="8586788" cy="542379"/>
          </a:xfrm>
          <a:ln w="38100">
            <a:solidFill>
              <a:schemeClr val="tx1"/>
            </a:solidFill>
          </a:ln>
        </p:spPr>
        <p:txBody>
          <a:bodyPr vert="horz" anchor="ctr">
            <a:normAutofit fontScale="97500"/>
          </a:bodyPr>
          <a:lstStyle/>
          <a:p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государственными органами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970067" y="1187025"/>
            <a:ext cx="1899561" cy="798928"/>
          </a:xfr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Получение ТУ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819150" y="1168337"/>
            <a:ext cx="1863055" cy="7650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82500"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Получение компенсационного земельного  участка</a:t>
            </a:r>
            <a:endParaRPr lang="ru-RU" sz="1600" b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7949" y="3573547"/>
            <a:ext cx="2517651" cy="115822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60000" lnSpcReduction="20000"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Требование по внесению изменений </a:t>
            </a:r>
            <a:r>
              <a:rPr lang="ru-RU" sz="16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законодательство Краснодарского края о регулировании земельных отношений для возможности выделения дополнительного </a:t>
            </a:r>
            <a:r>
              <a:rPr lang="ru-RU" sz="16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(компенсационного) земельного участка на безвозмездной основе</a:t>
            </a:r>
            <a:endParaRPr lang="ru-RU" sz="16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6163322" y="900369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3859649" y="900369"/>
            <a:ext cx="0" cy="312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1674093" y="920368"/>
            <a:ext cx="10793" cy="310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506741" y="1249578"/>
            <a:ext cx="1660369" cy="97022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Открытие расчетного счета</a:t>
            </a:r>
            <a:endParaRPr lang="ru-RU" sz="14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5980" y="1198624"/>
            <a:ext cx="1872208" cy="7650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14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Получение банковских гарантий</a:t>
            </a:r>
            <a:endParaRPr lang="ru-RU" sz="14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3835054" y="1978464"/>
            <a:ext cx="0" cy="3435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Текст 3"/>
          <p:cNvSpPr txBox="1">
            <a:spLocks/>
          </p:cNvSpPr>
          <p:nvPr/>
        </p:nvSpPr>
        <p:spPr>
          <a:xfrm>
            <a:off x="3080350" y="2454722"/>
            <a:ext cx="1899561" cy="68972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defPPr>
              <a:defRPr lang="ru-RU"/>
            </a:defPPr>
            <a:lvl1pPr indent="0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100" b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>
                <a:solidFill>
                  <a:schemeClr val="tx2"/>
                </a:solidFill>
              </a:defRPr>
            </a:lvl2pPr>
            <a:lvl3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b="1">
                <a:solidFill>
                  <a:schemeClr val="tx2"/>
                </a:solidFill>
              </a:defRPr>
            </a:lvl3pPr>
            <a:lvl4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>
                <a:solidFill>
                  <a:schemeClr val="tx2"/>
                </a:solidFill>
              </a:defRPr>
            </a:lvl4pPr>
            <a:lvl5pPr inden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>
                <a:solidFill>
                  <a:schemeClr val="tx2"/>
                </a:solidFill>
              </a:defRPr>
            </a:lvl5pPr>
            <a:lvl6pPr indent="0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>
                <a:solidFill>
                  <a:schemeClr val="tx2"/>
                </a:solidFill>
              </a:defRPr>
            </a:lvl6pPr>
            <a:lvl7pPr indent="0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>
                <a:solidFill>
                  <a:schemeClr val="tx2"/>
                </a:solidFill>
              </a:defRPr>
            </a:lvl7pPr>
            <a:lvl8pPr indent="0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>
                <a:solidFill>
                  <a:schemeClr val="tx2"/>
                </a:solidFill>
              </a:defRPr>
            </a:lvl8pPr>
            <a:lvl9pPr indent="0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>
                <a:solidFill>
                  <a:schemeClr val="tx2"/>
                </a:solidFill>
              </a:defRPr>
            </a:lvl9pPr>
          </a:lstStyle>
          <a:p>
            <a:endParaRPr lang="ru-RU" dirty="0"/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1674093" y="3223517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Текст 3"/>
          <p:cNvSpPr txBox="1">
            <a:spLocks/>
          </p:cNvSpPr>
          <p:nvPr/>
        </p:nvSpPr>
        <p:spPr>
          <a:xfrm>
            <a:off x="449957" y="2408960"/>
            <a:ext cx="2160240" cy="83018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/>
          </a:bodyPr>
          <a:lstStyle>
            <a:lvl1pPr marL="0" indent="0" algn="ctr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5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8344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66887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9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50330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33773" indent="0" algn="l" defTabSz="966887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41721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00660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384103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67546" indent="0" algn="l" defTabSz="966887" rtl="0" eaLnBrk="1" latinLnBrk="0" hangingPunct="1">
              <a:spcBef>
                <a:spcPts val="406"/>
              </a:spcBef>
              <a:buClr>
                <a:schemeClr val="accent1"/>
              </a:buClr>
              <a:buFont typeface="Symbol" pitchFamily="18" charset="2"/>
              <a:buNone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ru-RU" sz="11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Создание рабочей группы  с целью детальной  проработки  решений, связанных с окончанием строительства </a:t>
            </a:r>
            <a:endParaRPr lang="ru-RU" sz="11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674093" y="1933433"/>
            <a:ext cx="0" cy="475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79" idx="3"/>
            <a:endCxn id="61" idx="1"/>
          </p:cNvCxnSpPr>
          <p:nvPr/>
        </p:nvCxnSpPr>
        <p:spPr>
          <a:xfrm flipV="1">
            <a:off x="2610197" y="2799586"/>
            <a:ext cx="470153" cy="2446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2610199" y="1978464"/>
            <a:ext cx="463536" cy="4304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073735" y="2461519"/>
            <a:ext cx="19003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Уточнение и согласование ТУ </a:t>
            </a:r>
            <a:r>
              <a:rPr lang="ru-RU" sz="105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 </a:t>
            </a:r>
            <a:r>
              <a:rPr lang="ru-RU" sz="105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ресурсоснабжающими </a:t>
            </a:r>
            <a:r>
              <a:rPr lang="ru-RU" sz="105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организациями, подключение к сетям</a:t>
            </a:r>
            <a:endParaRPr lang="ru-RU" sz="105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274493" y="2311584"/>
            <a:ext cx="1813695" cy="101298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67500" lnSpcReduction="20000"/>
          </a:bodyPr>
          <a:lstStyle/>
          <a:p>
            <a:pPr>
              <a:spcBef>
                <a:spcPct val="0"/>
              </a:spcBef>
            </a:pPr>
            <a:r>
              <a:rPr lang="ru-RU" sz="14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определения правового механизма предоставления государственной гарантии на получение кредита для завершения строительно-монтажных </a:t>
            </a:r>
            <a:r>
              <a:rPr lang="ru-RU" sz="14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работ</a:t>
            </a:r>
            <a:endParaRPr lang="ru-RU" sz="14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82" name="Прямая со стрелкой 81"/>
          <p:cNvCxnSpPr/>
          <p:nvPr/>
        </p:nvCxnSpPr>
        <p:spPr>
          <a:xfrm>
            <a:off x="6133681" y="1940221"/>
            <a:ext cx="0" cy="3500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7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36058" y="2882072"/>
            <a:ext cx="2855067" cy="808073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9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a typeface="+mj-ea"/>
                <a:cs typeface="+mj-cs"/>
              </a:rPr>
              <a:t>Строительный </a:t>
            </a:r>
            <a:r>
              <a:rPr lang="ru-RU" sz="19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a typeface="+mj-ea"/>
                <a:cs typeface="+mj-cs"/>
              </a:rPr>
              <a:t>контроль (авторский надзор)</a:t>
            </a:r>
            <a:endParaRPr lang="ru-RU" sz="19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106557" y="2915225"/>
            <a:ext cx="3171882" cy="808073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19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a typeface="+mj-ea"/>
                <a:cs typeface="+mj-cs"/>
              </a:rPr>
              <a:t>ИНВЕСТОР</a:t>
            </a:r>
            <a:endParaRPr lang="ru-RU" sz="19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262437" y="1830337"/>
            <a:ext cx="9016002" cy="76509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 fontScale="975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1900" b="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Заказчик-застройщик</a:t>
            </a:r>
            <a:br>
              <a:rPr lang="ru-RU" sz="1900" b="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</a:br>
            <a:r>
              <a:rPr lang="ru-RU" sz="1900" b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ООО «Эталон </a:t>
            </a:r>
            <a:r>
              <a:rPr lang="ru-RU" sz="1900" b="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Девелопмент</a:t>
            </a:r>
            <a:r>
              <a:rPr lang="ru-RU" sz="1900" b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»</a:t>
            </a:r>
            <a:endParaRPr lang="ru-RU" sz="1900" b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477045" y="4965168"/>
            <a:ext cx="8586786" cy="813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>
            <a:defPPr>
              <a:defRPr lang="ru-RU"/>
            </a:defPPr>
            <a:lvl1pPr algn="ctr">
              <a:defRPr b="1">
                <a:ln w="11430">
                  <a:solidFill>
                    <a:schemeClr val="tx1"/>
                  </a:solidFill>
                </a:ln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11" name="Текст 3"/>
          <p:cNvSpPr txBox="1">
            <a:spLocks/>
          </p:cNvSpPr>
          <p:nvPr/>
        </p:nvSpPr>
        <p:spPr>
          <a:xfrm>
            <a:off x="3006051" y="3845128"/>
            <a:ext cx="3587112" cy="80807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anchor="ctr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4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</a:pPr>
            <a:r>
              <a:rPr lang="ru-RU" sz="1900" dirty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ea typeface="+mj-ea"/>
                <a:cs typeface="+mj-cs"/>
              </a:rPr>
              <a:t>генподрядчик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7045" y="5084406"/>
            <a:ext cx="8586786" cy="343774"/>
          </a:xfrm>
          <a:prstGeom prst="rect">
            <a:avLst/>
          </a:prstGeom>
          <a:noFill/>
          <a:ln>
            <a:noFill/>
          </a:ln>
        </p:spPr>
        <p:txBody>
          <a:bodyPr wrap="square" lIns="96689" tIns="48344" rIns="96689" bIns="48344" rtlCol="0" anchor="ctr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</a:pPr>
            <a:r>
              <a:rPr lang="ru-RU" cap="all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ea typeface="+mj-ea"/>
                <a:cs typeface="+mj-cs"/>
              </a:rPr>
              <a:t>СУБПОДРЯДНЫЕ </a:t>
            </a:r>
            <a:r>
              <a:rPr lang="ru-RU" cap="all" dirty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ea typeface="+mj-ea"/>
                <a:cs typeface="+mj-cs"/>
              </a:rPr>
              <a:t>ОРГАНИЗАЦИИ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77044" y="6479854"/>
            <a:ext cx="8572459" cy="61993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89" tIns="48344" rIns="96689" bIns="48344"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8103" y="6591092"/>
            <a:ext cx="8189535" cy="337441"/>
          </a:xfrm>
          <a:prstGeom prst="rect">
            <a:avLst/>
          </a:prstGeom>
          <a:noFill/>
          <a:ln>
            <a:noFill/>
          </a:ln>
        </p:spPr>
        <p:txBody>
          <a:bodyPr wrap="square" lIns="96689" tIns="48344" rIns="96689" bIns="48344" rtlCol="0">
            <a:sp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buClr>
                <a:schemeClr val="accent1"/>
              </a:buClr>
              <a:buSzPct val="100000"/>
            </a:pPr>
            <a:r>
              <a:rPr lang="ru-RU" cap="all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+mj-lt"/>
                <a:ea typeface="+mj-ea"/>
                <a:cs typeface="+mj-cs"/>
              </a:rPr>
              <a:t>Строительство на компенсационном участке </a:t>
            </a:r>
            <a:endParaRPr lang="ru-RU" cap="all" dirty="0">
              <a:ln w="10541" cmpd="sng">
                <a:solidFill>
                  <a:schemeClr val="tx1"/>
                </a:solidFill>
                <a:prstDash val="solid"/>
              </a:ln>
              <a:latin typeface="+mj-lt"/>
              <a:ea typeface="+mj-ea"/>
              <a:cs typeface="+mj-cs"/>
            </a:endParaRPr>
          </a:p>
        </p:txBody>
      </p:sp>
      <p:cxnSp>
        <p:nvCxnSpPr>
          <p:cNvPr id="9" name="Соединительная линия уступом 8"/>
          <p:cNvCxnSpPr>
            <a:stCxn id="11" idx="1"/>
            <a:endCxn id="2" idx="1"/>
          </p:cNvCxnSpPr>
          <p:nvPr/>
        </p:nvCxnSpPr>
        <p:spPr>
          <a:xfrm rot="10800000" flipV="1">
            <a:off x="477045" y="4249165"/>
            <a:ext cx="2529007" cy="2540657"/>
          </a:xfrm>
          <a:prstGeom prst="bentConnector3">
            <a:avLst>
              <a:gd name="adj1" fmla="val 10943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4" idx="0"/>
          </p:cNvCxnSpPr>
          <p:nvPr/>
        </p:nvCxnSpPr>
        <p:spPr>
          <a:xfrm flipH="1">
            <a:off x="2063592" y="2595434"/>
            <a:ext cx="2045" cy="2866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7722765" y="2572029"/>
            <a:ext cx="0" cy="3439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8" idx="2"/>
            <a:endCxn id="11" idx="0"/>
          </p:cNvCxnSpPr>
          <p:nvPr/>
        </p:nvCxnSpPr>
        <p:spPr>
          <a:xfrm>
            <a:off x="4770438" y="2595433"/>
            <a:ext cx="29169" cy="12496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Заголовок 2"/>
          <p:cNvSpPr txBox="1">
            <a:spLocks/>
          </p:cNvSpPr>
          <p:nvPr/>
        </p:nvSpPr>
        <p:spPr>
          <a:xfrm>
            <a:off x="412703" y="357990"/>
            <a:ext cx="8586788" cy="54237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>
            <a:lvl1pPr algn="ctr" defTabSz="966887" rtl="0" eaLnBrk="1" latinLnBrk="0" hangingPunct="1">
              <a:spcBef>
                <a:spcPct val="0"/>
              </a:spcBef>
              <a:buNone/>
              <a:defRPr sz="47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СТРОИТЕЛЬСТВО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4737745" y="917677"/>
            <a:ext cx="0" cy="912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785022" y="4645377"/>
            <a:ext cx="0" cy="3197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9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8467" y="409207"/>
            <a:ext cx="8586788" cy="976681"/>
          </a:xfr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ИНВЕСТИРОВАНИЯ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13770" y="1757339"/>
            <a:ext cx="1878334" cy="1084887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Инвестор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3437" y="4077604"/>
            <a:ext cx="2329134" cy="1084887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675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Строительство на компенсационном земельном участке</a:t>
            </a:r>
          </a:p>
          <a:p>
            <a:pPr algn="ctr">
              <a:spcBef>
                <a:spcPct val="0"/>
              </a:spcBef>
            </a:pP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25491" y="2605255"/>
            <a:ext cx="2329134" cy="1084887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525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Реализация свободных площадей </a:t>
            </a: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(отдел продаж) только </a:t>
            </a: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после инвестирования в строительство   </a:t>
            </a:r>
          </a:p>
          <a:p>
            <a:pPr algn="ctr">
              <a:spcBef>
                <a:spcPct val="0"/>
              </a:spcBef>
            </a:pP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13770" y="5704935"/>
            <a:ext cx="1878334" cy="1084887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00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Доля прибыли инвестора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42491" y="5741381"/>
            <a:ext cx="2392441" cy="1084887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Затраты </a:t>
            </a: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строительство 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74171" y="1757339"/>
            <a:ext cx="2504778" cy="1084887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Строительство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902784" y="1985321"/>
            <a:ext cx="3971387" cy="551042"/>
          </a:xfrm>
          <a:prstGeom prst="rightArrow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525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Инвестиции </a:t>
            </a:r>
          </a:p>
        </p:txBody>
      </p:sp>
      <p:sp>
        <p:nvSpPr>
          <p:cNvPr id="12" name="Стрелка вверх 11"/>
          <p:cNvSpPr/>
          <p:nvPr/>
        </p:nvSpPr>
        <p:spPr>
          <a:xfrm>
            <a:off x="1602085" y="2878672"/>
            <a:ext cx="720080" cy="2799978"/>
          </a:xfrm>
          <a:prstGeom prst="upArrow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Прибыль</a:t>
            </a:r>
          </a:p>
        </p:txBody>
      </p:sp>
      <p:sp>
        <p:nvSpPr>
          <p:cNvPr id="13" name="Стрелка вниз 12"/>
          <p:cNvSpPr/>
          <p:nvPr/>
        </p:nvSpPr>
        <p:spPr>
          <a:xfrm rot="3577675" flipH="1">
            <a:off x="6202631" y="2473650"/>
            <a:ext cx="482948" cy="1096500"/>
          </a:xfrm>
          <a:prstGeom prst="downArrow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endParaRPr lang="ru-RU" sz="2500">
              <a:ln w="10541" cmpd="sng">
                <a:solidFill>
                  <a:schemeClr val="tx1"/>
                </a:solidFill>
                <a:prstDash val="solid"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578101" y="3690144"/>
            <a:ext cx="423914" cy="387460"/>
          </a:xfrm>
          <a:prstGeom prst="downArrow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60000" lnSpcReduction="20000"/>
          </a:bodyPr>
          <a:lstStyle/>
          <a:p>
            <a:pPr algn="ctr">
              <a:spcBef>
                <a:spcPct val="0"/>
              </a:spcBef>
            </a:pPr>
            <a:endParaRPr lang="ru-RU" sz="2500">
              <a:ln w="10541" cmpd="sng">
                <a:solidFill>
                  <a:schemeClr val="tx1"/>
                </a:solidFill>
                <a:prstDash val="solid"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601388" y="5188777"/>
            <a:ext cx="413232" cy="516157"/>
          </a:xfrm>
          <a:prstGeom prst="downArrow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0000" lnSpcReduction="10000"/>
          </a:bodyPr>
          <a:lstStyle/>
          <a:p>
            <a:pPr algn="ctr">
              <a:spcBef>
                <a:spcPct val="0"/>
              </a:spcBef>
            </a:pPr>
            <a:endParaRPr lang="ru-RU" sz="2500">
              <a:ln w="10541" cmpd="sng">
                <a:solidFill>
                  <a:schemeClr val="tx1"/>
                </a:solidFill>
                <a:prstDash val="solid"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43437" y="5704935"/>
            <a:ext cx="2329134" cy="1084887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675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Чистая прибыль за вычетом затрат на строительство</a:t>
            </a:r>
          </a:p>
        </p:txBody>
      </p:sp>
      <p:sp>
        <p:nvSpPr>
          <p:cNvPr id="18" name="Стрелка вверх 17"/>
          <p:cNvSpPr/>
          <p:nvPr/>
        </p:nvSpPr>
        <p:spPr>
          <a:xfrm>
            <a:off x="7775771" y="2878673"/>
            <a:ext cx="667074" cy="2862708"/>
          </a:xfrm>
          <a:prstGeom prst="upArrow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Затраты</a:t>
            </a:r>
          </a:p>
        </p:txBody>
      </p:sp>
    </p:spTree>
    <p:extLst>
      <p:ext uri="{BB962C8B-B14F-4D97-AF65-F5344CB8AC3E}">
        <p14:creationId xmlns:p14="http://schemas.microsoft.com/office/powerpoint/2010/main" val="392105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7044" y="364095"/>
            <a:ext cx="8586788" cy="661754"/>
          </a:xfr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инвестиций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6563" y="1309274"/>
            <a:ext cx="3524245" cy="92990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ЗАКАЗЧИК-ЗАСТРОЙЩИК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62125" y="3011621"/>
            <a:ext cx="5832648" cy="67931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ГЕНПОДРЯДЧИК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71503" y="1309274"/>
            <a:ext cx="3712336" cy="92990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97500"/>
          </a:bodyPr>
          <a:lstStyle/>
          <a:p>
            <a:pPr algn="ctr">
              <a:spcBef>
                <a:spcPct val="0"/>
              </a:spcBef>
            </a:pPr>
            <a:r>
              <a:rPr lang="ru-RU" sz="250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ИНВЕСТОР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30523" y="4554396"/>
            <a:ext cx="2916324" cy="882012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450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Выполнение строительно-монтажных работ ЖК «Багратион» субподрядными организациями по направлениям строительства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33" name="Прямая со стрелкой 32"/>
          <p:cNvCxnSpPr>
            <a:stCxn id="11" idx="1"/>
          </p:cNvCxnSpPr>
          <p:nvPr/>
        </p:nvCxnSpPr>
        <p:spPr>
          <a:xfrm flipH="1">
            <a:off x="4017758" y="1774226"/>
            <a:ext cx="1353745" cy="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258269" y="2239177"/>
            <a:ext cx="7018" cy="772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8313067" y="6987357"/>
            <a:ext cx="1212252" cy="392932"/>
          </a:xfrm>
        </p:spPr>
        <p:txBody>
          <a:bodyPr vert="horz" lIns="96689" tIns="48344" rIns="96689" bIns="48344" rtlCol="0" anchor="b"/>
          <a:lstStyle/>
          <a:p>
            <a:pPr algn="r"/>
            <a:fld id="{800C457A-1B00-45FB-8ACC-13CCB8A5EE79}" type="slidenum">
              <a:rPr lang="ru-RU" sz="1900" b="1"/>
              <a:pPr algn="r"/>
              <a:t>8</a:t>
            </a:fld>
            <a:endParaRPr lang="ru-RU" sz="1900" b="1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2826221" y="3690938"/>
            <a:ext cx="0" cy="8722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4878449" y="4563198"/>
            <a:ext cx="2916324" cy="882012"/>
          </a:xfrm>
          <a:prstGeom prst="roundRect">
            <a:avLst/>
          </a:prstGeom>
          <a:ln w="38100">
            <a:solidFill>
              <a:schemeClr val="tx1"/>
            </a:solidFill>
          </a:ln>
        </p:spPr>
        <p:txBody>
          <a:bodyPr vert="horz" lIns="96689" tIns="48344" rIns="96689" bIns="48344" rtlCol="0" anchor="ctr">
            <a:normAutofit fontScale="60000" lnSpcReduction="20000"/>
          </a:bodyPr>
          <a:lstStyle/>
          <a:p>
            <a:pPr algn="ctr">
              <a:spcBef>
                <a:spcPct val="0"/>
              </a:spcBef>
            </a:pPr>
            <a:r>
              <a:rPr lang="ru-RU" sz="2500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Выполнение строительно-монтажных работ на компенсационном участке</a:t>
            </a:r>
            <a:endParaRPr lang="ru-RU" sz="250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994573" y="3700331"/>
            <a:ext cx="0" cy="8722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9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1917</TotalTime>
  <Words>531</Words>
  <Application>Microsoft Office PowerPoint</Application>
  <PresentationFormat>Произвольный</PresentationFormat>
  <Paragraphs>99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СТРУКТУРА ДЕРЕВА ЦЕЛЕЙ</vt:lpstr>
      <vt:lpstr> Подготовка к строительству</vt:lpstr>
      <vt:lpstr> Судебная работа</vt:lpstr>
      <vt:lpstr> ИНВЕНТАРИЗАЦИЯ</vt:lpstr>
      <vt:lpstr> Работа с государственными органами</vt:lpstr>
      <vt:lpstr>Презентация PowerPoint</vt:lpstr>
      <vt:lpstr>СХЕМА ИНВЕСТИРОВАНИЯ</vt:lpstr>
      <vt:lpstr>Программа инвестиций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«Эталон Девелопмент»</dc:title>
  <dc:creator>Юрист 1</dc:creator>
  <cp:lastModifiedBy>1</cp:lastModifiedBy>
  <cp:revision>175</cp:revision>
  <cp:lastPrinted>2018-02-26T15:57:52Z</cp:lastPrinted>
  <dcterms:created xsi:type="dcterms:W3CDTF">2017-10-31T10:15:21Z</dcterms:created>
  <dcterms:modified xsi:type="dcterms:W3CDTF">2018-02-26T16:03:04Z</dcterms:modified>
</cp:coreProperties>
</file>